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av" ContentType="audio/wav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3" r:id="rId1"/>
  </p:sldMasterIdLst>
  <p:notesMasterIdLst>
    <p:notesMasterId r:id="rId65"/>
  </p:notesMasterIdLst>
  <p:sldIdLst>
    <p:sldId id="408" r:id="rId2"/>
    <p:sldId id="409" r:id="rId3"/>
    <p:sldId id="422" r:id="rId4"/>
    <p:sldId id="421" r:id="rId5"/>
    <p:sldId id="494" r:id="rId6"/>
    <p:sldId id="504" r:id="rId7"/>
    <p:sldId id="495" r:id="rId8"/>
    <p:sldId id="428" r:id="rId9"/>
    <p:sldId id="459" r:id="rId10"/>
    <p:sldId id="481" r:id="rId11"/>
    <p:sldId id="508" r:id="rId12"/>
    <p:sldId id="509" r:id="rId13"/>
    <p:sldId id="510" r:id="rId14"/>
    <p:sldId id="512" r:id="rId15"/>
    <p:sldId id="513" r:id="rId16"/>
    <p:sldId id="514" r:id="rId17"/>
    <p:sldId id="516" r:id="rId18"/>
    <p:sldId id="505" r:id="rId19"/>
    <p:sldId id="506" r:id="rId20"/>
    <p:sldId id="507" r:id="rId21"/>
    <p:sldId id="487" r:id="rId22"/>
    <p:sldId id="489" r:id="rId23"/>
    <p:sldId id="490" r:id="rId24"/>
    <p:sldId id="488" r:id="rId25"/>
    <p:sldId id="557" r:id="rId26"/>
    <p:sldId id="558" r:id="rId27"/>
    <p:sldId id="554" r:id="rId28"/>
    <p:sldId id="491" r:id="rId29"/>
    <p:sldId id="501" r:id="rId30"/>
    <p:sldId id="555" r:id="rId31"/>
    <p:sldId id="556" r:id="rId32"/>
    <p:sldId id="549" r:id="rId33"/>
    <p:sldId id="566" r:id="rId34"/>
    <p:sldId id="492" r:id="rId35"/>
    <p:sldId id="497" r:id="rId36"/>
    <p:sldId id="568" r:id="rId37"/>
    <p:sldId id="569" r:id="rId38"/>
    <p:sldId id="498" r:id="rId39"/>
    <p:sldId id="551" r:id="rId40"/>
    <p:sldId id="570" r:id="rId41"/>
    <p:sldId id="499" r:id="rId42"/>
    <p:sldId id="567" r:id="rId43"/>
    <p:sldId id="518" r:id="rId44"/>
    <p:sldId id="560" r:id="rId45"/>
    <p:sldId id="550" r:id="rId46"/>
    <p:sldId id="522" r:id="rId47"/>
    <p:sldId id="552" r:id="rId48"/>
    <p:sldId id="553" r:id="rId49"/>
    <p:sldId id="521" r:id="rId50"/>
    <p:sldId id="527" r:id="rId51"/>
    <p:sldId id="548" r:id="rId52"/>
    <p:sldId id="559" r:id="rId53"/>
    <p:sldId id="431" r:id="rId54"/>
    <p:sldId id="503" r:id="rId55"/>
    <p:sldId id="484" r:id="rId56"/>
    <p:sldId id="472" r:id="rId57"/>
    <p:sldId id="460" r:id="rId58"/>
    <p:sldId id="451" r:id="rId59"/>
    <p:sldId id="452" r:id="rId60"/>
    <p:sldId id="453" r:id="rId61"/>
    <p:sldId id="454" r:id="rId62"/>
    <p:sldId id="486" r:id="rId63"/>
    <p:sldId id="48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CF9"/>
    <a:srgbClr val="18ACFE"/>
    <a:srgbClr val="45FFFE"/>
    <a:srgbClr val="7F1EFF"/>
    <a:srgbClr val="FC3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87228" autoAdjust="0"/>
  </p:normalViewPr>
  <p:slideViewPr>
    <p:cSldViewPr snapToGrid="0">
      <p:cViewPr varScale="1">
        <p:scale>
          <a:sx n="115" d="100"/>
          <a:sy n="115" d="100"/>
        </p:scale>
        <p:origin x="-96" y="-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FE86-1C8C-4C16-B7EB-B5AFDA89BA45}" type="datetimeFigureOut">
              <a:rPr lang="en-US" smtClean="0"/>
              <a:t>13/09/21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885EE-7F50-4A2F-939C-BC6A3C810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38400" y="3159761"/>
            <a:ext cx="6096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1219200"/>
            <a:ext cx="100584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4800" y="3375491"/>
            <a:ext cx="82296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A2E-2D90-439F-A78B-5356133E9B91}" type="datetime1">
              <a:rPr lang="en-US" smtClean="0"/>
              <a:t>13/09/21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4800" y="685802"/>
            <a:ext cx="77216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B50D-F1A2-4D3B-B60C-B92E7AFF9791}" type="datetime1">
              <a:rPr lang="en-US" smtClean="0"/>
              <a:t>13/09/21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800" y="609601"/>
            <a:ext cx="28448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0800" y="685801"/>
            <a:ext cx="67056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BA68-ABED-4493-9D56-965C97BDA956}" type="datetime1">
              <a:rPr lang="en-US" smtClean="0"/>
              <a:t>13/09/21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34CE5-7EB7-48F6-BC1B-BD58905E88DC}" type="datetime1">
              <a:rPr lang="en-US" smtClean="0"/>
              <a:t>13/09/21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89600" y="4074498"/>
            <a:ext cx="6096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0" y="4267368"/>
            <a:ext cx="49784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661F-D85B-4E70-86CA-1E7A5CBD603A}" type="datetime1">
              <a:rPr lang="en-US" smtClean="0"/>
              <a:t>13/09/21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1905000"/>
            <a:ext cx="804672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CBF9-AAC4-4A53-AA48-82E077A45028}" type="datetime1">
              <a:rPr lang="en-US" smtClean="0"/>
              <a:t>13/09/21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792224" y="658368"/>
            <a:ext cx="436473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705600" y="658369"/>
            <a:ext cx="4364736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8160" y="661976"/>
            <a:ext cx="4364736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2224" y="1371600"/>
            <a:ext cx="43688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600" y="661976"/>
            <a:ext cx="4364736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5600" y="1371600"/>
            <a:ext cx="4364736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08853" y="520192"/>
            <a:ext cx="6096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3707" y="520192"/>
            <a:ext cx="6096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08A4-7FFF-491B-8B90-1CDB5886B040}" type="datetime1">
              <a:rPr lang="en-US" smtClean="0"/>
              <a:t>13/09/21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987E-3E63-431A-A6DE-250AEFA5800F}" type="datetime1">
              <a:rPr lang="en-US" smtClean="0"/>
              <a:t>13/09/21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509DF-65B8-4645-B389-D9169152B929}" type="datetime1">
              <a:rPr lang="en-US" smtClean="0"/>
              <a:t>13/09/21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05227" y="1774588"/>
            <a:ext cx="6096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685801"/>
            <a:ext cx="57912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0" y="685801"/>
            <a:ext cx="34544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D2AE-E624-4CEF-A4B1-E908E8DD12D6}" type="datetime1">
              <a:rPr lang="en-US" smtClean="0"/>
              <a:t>13/09/21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25600" y="612776"/>
            <a:ext cx="89408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0" y="3453047"/>
            <a:ext cx="67056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7136" y="3331464"/>
            <a:ext cx="6096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D3F-DA96-4F70-B2AF-FE0B3D952428}" type="datetime1">
              <a:rPr lang="en-US" smtClean="0"/>
              <a:t>13/09/21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830961" y="1038441"/>
            <a:ext cx="965416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557464" y="419133"/>
            <a:ext cx="5538472" cy="597394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4370607" y="116855"/>
            <a:ext cx="8639149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6320" y="4876800"/>
            <a:ext cx="10058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4800" y="685802"/>
            <a:ext cx="8128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5473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C898787-D7C3-421E-88AF-726460A2D0CD}" type="datetime1">
              <a:rPr lang="en-US" smtClean="0"/>
              <a:t>13/09/21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154739"/>
            <a:ext cx="6096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5842000"/>
            <a:ext cx="28448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344107"/>
            <a:ext cx="1175657" cy="151389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494" y="28317"/>
            <a:ext cx="2558660" cy="12642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" y="28313"/>
            <a:ext cx="873791" cy="8847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5" Type="http://schemas.openxmlformats.org/officeDocument/2006/relationships/image" Target="../media/image21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5" Type="http://schemas.openxmlformats.org/officeDocument/2006/relationships/image" Target="../media/image21.png"/><Relationship Id="rId1" Type="http://schemas.microsoft.com/office/2007/relationships/media" Target="../media/media13.wav"/><Relationship Id="rId2" Type="http://schemas.openxmlformats.org/officeDocument/2006/relationships/audio" Target="../media/media13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5" Type="http://schemas.openxmlformats.org/officeDocument/2006/relationships/image" Target="../media/image21.png"/><Relationship Id="rId1" Type="http://schemas.microsoft.com/office/2007/relationships/media" Target="../media/media14.wav"/><Relationship Id="rId2" Type="http://schemas.openxmlformats.org/officeDocument/2006/relationships/audio" Target="../media/media14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5" Type="http://schemas.openxmlformats.org/officeDocument/2006/relationships/image" Target="../media/image21.png"/><Relationship Id="rId1" Type="http://schemas.microsoft.com/office/2007/relationships/media" Target="../media/media15.wav"/><Relationship Id="rId2" Type="http://schemas.openxmlformats.org/officeDocument/2006/relationships/audio" Target="../media/media15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5" Type="http://schemas.openxmlformats.org/officeDocument/2006/relationships/image" Target="../media/image21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5" Type="http://schemas.openxmlformats.org/officeDocument/2006/relationships/image" Target="../media/image38.png"/><Relationship Id="rId1" Type="http://schemas.microsoft.com/office/2007/relationships/media" Target="../media/media16.wav"/><Relationship Id="rId2" Type="http://schemas.openxmlformats.org/officeDocument/2006/relationships/audio" Target="../media/media16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5" Type="http://schemas.openxmlformats.org/officeDocument/2006/relationships/image" Target="../media/image21.png"/><Relationship Id="rId1" Type="http://schemas.microsoft.com/office/2007/relationships/media" Target="../media/media17.wav"/><Relationship Id="rId2" Type="http://schemas.openxmlformats.org/officeDocument/2006/relationships/audio" Target="../media/media17.wav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70696" y="2628348"/>
            <a:ext cx="4706693" cy="1477328"/>
          </a:xfrm>
          <a:prstGeom prst="rect">
            <a:avLst/>
          </a:prstGeom>
          <a:solidFill>
            <a:srgbClr val="25CCF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r>
              <a:rPr lang="en-US" sz="3600" b="1" dirty="0" smtClean="0"/>
              <a:t>Unit 2</a:t>
            </a:r>
            <a:endParaRPr lang="en-US" sz="3600" b="1" dirty="0"/>
          </a:p>
          <a:p>
            <a:r>
              <a:rPr lang="en-US" sz="3600" b="1" dirty="0" smtClean="0"/>
              <a:t>Acoustic Phonetics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9268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13" y="831022"/>
            <a:ext cx="7476435" cy="46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3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8522" y="1593890"/>
            <a:ext cx="10491304" cy="3416320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b="1" dirty="0" smtClean="0"/>
              <a:t>Source</a:t>
            </a:r>
            <a:r>
              <a:rPr lang="en-US" sz="3600" b="1" dirty="0"/>
              <a:t>-Filter Theory</a:t>
            </a:r>
          </a:p>
          <a:p>
            <a:r>
              <a:rPr lang="en-US" sz="3600" dirty="0" smtClean="0"/>
              <a:t>sound </a:t>
            </a:r>
            <a:r>
              <a:rPr lang="en-US" sz="3600" dirty="0"/>
              <a:t>production consists of two basic </a:t>
            </a:r>
            <a:r>
              <a:rPr lang="en-US" sz="3600" dirty="0" smtClean="0"/>
              <a:t>parts: </a:t>
            </a:r>
          </a:p>
          <a:p>
            <a:endParaRPr lang="en-US" sz="3600" dirty="0" smtClean="0"/>
          </a:p>
          <a:p>
            <a:pPr marL="742950" indent="-742950">
              <a:buAutoNum type="arabicParenBoth"/>
            </a:pPr>
            <a:r>
              <a:rPr lang="en-US" sz="3600" dirty="0" smtClean="0"/>
              <a:t>generation </a:t>
            </a:r>
            <a:r>
              <a:rPr lang="en-US" sz="3600" dirty="0"/>
              <a:t>of sound </a:t>
            </a:r>
            <a:r>
              <a:rPr lang="en-US" sz="3600" b="1" dirty="0"/>
              <a:t>source at the </a:t>
            </a:r>
            <a:r>
              <a:rPr lang="en-US" sz="3600" b="1" dirty="0" smtClean="0"/>
              <a:t>glottis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smtClean="0"/>
              <a:t> </a:t>
            </a:r>
            <a:r>
              <a:rPr lang="en-US" sz="3600" dirty="0"/>
              <a:t>(2) </a:t>
            </a:r>
            <a:r>
              <a:rPr lang="en-US" sz="3600" b="1" dirty="0"/>
              <a:t>filtering of that source by the vocal tract</a:t>
            </a:r>
            <a:r>
              <a:rPr lang="en-US" sz="3600" b="1" dirty="0" smtClean="0"/>
              <a:t>.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58146" y="108855"/>
            <a:ext cx="6444343" cy="646331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8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00842" y="29790"/>
            <a:ext cx="3590317" cy="584775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Source filter theory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7684" y="4552276"/>
            <a:ext cx="289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Vocal tract filter function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(F0 filtering)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3" y="1894111"/>
            <a:ext cx="1518579" cy="1563285"/>
          </a:xfrm>
          <a:prstGeom prst="rect">
            <a:avLst/>
          </a:prstGeom>
          <a:solidFill>
            <a:srgbClr val="25CCF9"/>
          </a:solidFill>
        </p:spPr>
      </p:pic>
      <p:sp>
        <p:nvSpPr>
          <p:cNvPr id="47" name="TextBox 46"/>
          <p:cNvSpPr txBox="1"/>
          <p:nvPr/>
        </p:nvSpPr>
        <p:spPr>
          <a:xfrm>
            <a:off x="7611824" y="1347589"/>
            <a:ext cx="1645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from lips</a:t>
            </a:r>
            <a:endParaRPr 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11974" y="1509732"/>
            <a:ext cx="1645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Glottal airflow</a:t>
            </a:r>
            <a:endParaRPr 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8203" y="2419168"/>
            <a:ext cx="381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sz="3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83" y="1888800"/>
            <a:ext cx="3517697" cy="1835055"/>
          </a:xfrm>
          <a:prstGeom prst="rect">
            <a:avLst/>
          </a:prstGeom>
          <a:solidFill>
            <a:srgbClr val="25CCF9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7" y="2074894"/>
            <a:ext cx="3603048" cy="1816765"/>
          </a:xfrm>
          <a:prstGeom prst="rect">
            <a:avLst/>
          </a:prstGeom>
          <a:solidFill>
            <a:srgbClr val="25CCF9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244" y="3205331"/>
            <a:ext cx="1085182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3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/>
      <p:bldP spid="48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85" y="2060119"/>
            <a:ext cx="2614129" cy="211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59" y="1977118"/>
            <a:ext cx="2960914" cy="2126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95" y="2209797"/>
            <a:ext cx="2875959" cy="1906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842" y="29790"/>
            <a:ext cx="3590317" cy="584775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Source filter theory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9088" y="1654952"/>
            <a:ext cx="1645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spectrum</a:t>
            </a:r>
            <a:endParaRPr 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6908" y="1635652"/>
            <a:ext cx="1645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spectrum</a:t>
            </a:r>
            <a:endParaRPr 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4749" y="1713189"/>
            <a:ext cx="119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614057" y="3157102"/>
            <a:ext cx="541180" cy="3045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257867" y="3147635"/>
            <a:ext cx="541180" cy="3045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829215" y="4496619"/>
            <a:ext cx="199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ormants frequencies</a:t>
            </a:r>
            <a:endParaRPr lang="en-US" sz="1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33598" y="5388650"/>
            <a:ext cx="289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Vocal tract filter function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(F0 filtering)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802" y="3139998"/>
            <a:ext cx="1853345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3" grpId="0" animBg="1"/>
      <p:bldP spid="11" grpId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00842" y="29790"/>
            <a:ext cx="359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Formants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107" y="1154659"/>
            <a:ext cx="4290722" cy="3545151"/>
          </a:xfrm>
          <a:prstGeom prst="rect">
            <a:avLst/>
          </a:prstGeom>
          <a:solidFill>
            <a:srgbClr val="25CCF9"/>
          </a:solidFill>
        </p:spPr>
      </p:pic>
    </p:spTree>
    <p:extLst>
      <p:ext uri="{BB962C8B-B14F-4D97-AF65-F5344CB8AC3E}">
        <p14:creationId xmlns:p14="http://schemas.microsoft.com/office/powerpoint/2010/main" val="26716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00842" y="29790"/>
            <a:ext cx="359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Formants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1556656"/>
            <a:ext cx="2383971" cy="2575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63" y="1556656"/>
            <a:ext cx="2415893" cy="26085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157361" y="2691913"/>
            <a:ext cx="1273630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28854" y="2539513"/>
            <a:ext cx="1157845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233377" y="3225309"/>
            <a:ext cx="800959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523604" y="2681026"/>
            <a:ext cx="800959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2864" y="4902399"/>
            <a:ext cx="5720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resonance chambers and different vowel use for F1 and F2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5078" y="2368747"/>
            <a:ext cx="1329390" cy="646331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Oral cavity </a:t>
            </a:r>
          </a:p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F2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988" y="2216347"/>
            <a:ext cx="1329390" cy="646331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Oral cavity </a:t>
            </a:r>
          </a:p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F2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09362" y="2844314"/>
            <a:ext cx="1001487" cy="646331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Pharynx</a:t>
            </a:r>
          </a:p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F1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39981" y="2357860"/>
            <a:ext cx="1001487" cy="646331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Pharynx</a:t>
            </a:r>
          </a:p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F1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00842" y="29790"/>
            <a:ext cx="3590317" cy="584775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Source filter theory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86" y="1371628"/>
            <a:ext cx="1789708" cy="2131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84" y="1371627"/>
            <a:ext cx="1754978" cy="2090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13" y="1386855"/>
            <a:ext cx="1742192" cy="20748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778" y="4575755"/>
            <a:ext cx="5720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vocal tract shapes lead to different frequencies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1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58349" y="430696"/>
            <a:ext cx="8183216" cy="6494085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200" dirty="0"/>
              <a:t>Vowel </a:t>
            </a:r>
            <a:r>
              <a:rPr lang="en-US" sz="3200" dirty="0" smtClean="0"/>
              <a:t>quality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</a:t>
            </a:r>
            <a:r>
              <a:rPr lang="en-US" sz="3200" dirty="0"/>
              <a:t>lower the F1, the higher the </a:t>
            </a:r>
            <a:r>
              <a:rPr lang="en-US" sz="3200" dirty="0" smtClean="0"/>
              <a:t>	vowel</a:t>
            </a:r>
            <a:r>
              <a:rPr lang="en-US" sz="3200" dirty="0"/>
              <a:t>. [a] has the highest F1.</a:t>
            </a:r>
          </a:p>
          <a:p>
            <a:pPr marL="457200" indent="-457200">
              <a:buFontTx/>
              <a:buChar char="•"/>
            </a:pPr>
            <a:r>
              <a:rPr lang="en-US" sz="3200" dirty="0" smtClean="0"/>
              <a:t>The </a:t>
            </a:r>
            <a:r>
              <a:rPr lang="en-US" sz="3200" dirty="0"/>
              <a:t>lower the F2, the further back the vowel.</a:t>
            </a:r>
          </a:p>
          <a:p>
            <a:pPr marL="457200" indent="-457200">
              <a:buFontTx/>
              <a:buChar char="•"/>
            </a:pPr>
            <a:r>
              <a:rPr lang="en-US" sz="3200" dirty="0" smtClean="0"/>
              <a:t>The </a:t>
            </a:r>
            <a:r>
              <a:rPr lang="en-US" sz="3200" dirty="0"/>
              <a:t>lower the F3, the further back the vowel (although this is less significant).</a:t>
            </a:r>
          </a:p>
          <a:p>
            <a:pPr marL="457200" indent="-457200">
              <a:buFontTx/>
              <a:buChar char="•"/>
            </a:pPr>
            <a:r>
              <a:rPr lang="en-US" sz="3200" dirty="0" smtClean="0"/>
              <a:t>The </a:t>
            </a:r>
            <a:r>
              <a:rPr lang="en-US" sz="3200" dirty="0"/>
              <a:t>closer F1 and F2 are to each other, the lower the vowel (and possibly further back)</a:t>
            </a:r>
            <a:r>
              <a:rPr lang="en-US" sz="3200" dirty="0" smtClean="0"/>
              <a:t>.</a:t>
            </a:r>
          </a:p>
          <a:p>
            <a:pPr marL="457200" indent="-457200">
              <a:buFontTx/>
              <a:buChar char="•"/>
            </a:pPr>
            <a:r>
              <a:rPr lang="en-US" sz="3200" dirty="0" smtClean="0"/>
              <a:t>Rounded </a:t>
            </a:r>
            <a:r>
              <a:rPr lang="en-US" sz="3200" dirty="0"/>
              <a:t>vowels will have all formants slightly lower than unrounded </a:t>
            </a:r>
            <a:r>
              <a:rPr lang="en-US" sz="3200" dirty="0" smtClean="0"/>
              <a:t>counterparts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689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47303" y="1339889"/>
            <a:ext cx="10060609" cy="4524316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Manner of articulation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Oral </a:t>
            </a:r>
            <a:r>
              <a:rPr lang="en-US" sz="3600" dirty="0"/>
              <a:t>stops will show as </a:t>
            </a:r>
            <a:r>
              <a:rPr lang="en-US" sz="3600" dirty="0" smtClean="0"/>
              <a:t>gap</a:t>
            </a:r>
            <a:endParaRPr lang="en-US" sz="3600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Aspirated </a:t>
            </a:r>
            <a:r>
              <a:rPr lang="en-US" sz="3600" dirty="0"/>
              <a:t>stops will show a bit of noise before the next </a:t>
            </a:r>
            <a:r>
              <a:rPr lang="en-US" sz="3600" dirty="0" smtClean="0"/>
              <a:t>vowel.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Fricatives </a:t>
            </a:r>
            <a:r>
              <a:rPr lang="en-US" sz="3600" dirty="0"/>
              <a:t>will show as noise</a:t>
            </a:r>
            <a:r>
              <a:rPr lang="en-US" sz="3600" dirty="0" smtClean="0"/>
              <a:t>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[</a:t>
            </a:r>
            <a:r>
              <a:rPr lang="en-US" sz="3600" dirty="0"/>
              <a:t>s z] will show the highest-frequency and strongest frication, while labial fricatives</a:t>
            </a:r>
          </a:p>
          <a:p>
            <a:r>
              <a:rPr lang="en-US" sz="3600" dirty="0" smtClean="0"/>
              <a:t>     will not be so strong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413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1305" y="427841"/>
            <a:ext cx="8702260" cy="6186310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dirty="0" smtClean="0"/>
              <a:t>[</a:t>
            </a:r>
            <a:r>
              <a:rPr lang="en-US" sz="3600" dirty="0"/>
              <a:t>h] will show very, very faint noise, but mostly </a:t>
            </a:r>
            <a:r>
              <a:rPr lang="en-US" sz="3600" dirty="0" smtClean="0"/>
              <a:t>show the </a:t>
            </a:r>
            <a:r>
              <a:rPr lang="en-US" sz="3600" dirty="0"/>
              <a:t>following </a:t>
            </a:r>
            <a:r>
              <a:rPr lang="en-US" sz="3600" dirty="0" smtClean="0"/>
              <a:t>vowel’s formants. F2 is also slightly </a:t>
            </a:r>
            <a:r>
              <a:rPr lang="en-US" sz="3600" dirty="0"/>
              <a:t>raised, and F3 slightly lowered, towards the [h]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600" dirty="0" smtClean="0"/>
              <a:t>Nasals </a:t>
            </a:r>
            <a:r>
              <a:rPr lang="en-US" sz="3600" dirty="0"/>
              <a:t>will have a weak formant-like pattern.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600" dirty="0" err="1" smtClean="0"/>
              <a:t>Rhotics</a:t>
            </a:r>
            <a:r>
              <a:rPr lang="en-US" sz="3600" dirty="0" smtClean="0"/>
              <a:t> </a:t>
            </a:r>
            <a:r>
              <a:rPr lang="en-US" sz="3600" dirty="0"/>
              <a:t>will show a lowered F3 at the transition and even throughout much of the </a:t>
            </a:r>
            <a:r>
              <a:rPr lang="en-US" sz="3600" dirty="0" smtClean="0"/>
              <a:t>next vowel</a:t>
            </a:r>
            <a:r>
              <a:rPr lang="en-US" sz="3600" dirty="0"/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600" dirty="0" smtClean="0"/>
              <a:t>Laterals </a:t>
            </a:r>
            <a:r>
              <a:rPr lang="en-US" sz="3600" dirty="0"/>
              <a:t>also show weak formants. [</a:t>
            </a:r>
            <a:r>
              <a:rPr lang="en-US" sz="3600" dirty="0" smtClean="0"/>
              <a:t> l] </a:t>
            </a:r>
            <a:r>
              <a:rPr lang="en-US" sz="3600" dirty="0"/>
              <a:t>will have three distinct </a:t>
            </a:r>
            <a:r>
              <a:rPr lang="en-US" sz="3600" dirty="0" smtClean="0"/>
              <a:t>formants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7761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63148" y="1613454"/>
            <a:ext cx="8128000" cy="3657599"/>
          </a:xfrm>
          <a:solidFill>
            <a:srgbClr val="25CCF9"/>
          </a:solidFill>
        </p:spPr>
        <p:txBody>
          <a:bodyPr>
            <a:normAutofit/>
          </a:bodyPr>
          <a:lstStyle/>
          <a:p>
            <a:r>
              <a:rPr lang="en-US" dirty="0"/>
              <a:t>Complex waves.</a:t>
            </a:r>
          </a:p>
          <a:p>
            <a:r>
              <a:rPr lang="en-US" dirty="0" err="1"/>
              <a:t>i</a:t>
            </a:r>
            <a:r>
              <a:rPr lang="en-US" dirty="0"/>
              <a:t>) Most sounds are not simple sine waves but complex repetitive waves</a:t>
            </a:r>
          </a:p>
          <a:p>
            <a:r>
              <a:rPr lang="en-US" dirty="0"/>
              <a:t>ii) Fourier analysis can tell us the series of sine waves which together compose </a:t>
            </a:r>
            <a:r>
              <a:rPr lang="en-US" dirty="0" smtClean="0"/>
              <a:t>the complex </a:t>
            </a:r>
            <a:r>
              <a:rPr lang="en-US" dirty="0"/>
              <a:t>wave.</a:t>
            </a:r>
          </a:p>
          <a:p>
            <a:r>
              <a:rPr lang="en-US" dirty="0" smtClean="0"/>
              <a:t>ii</a:t>
            </a:r>
            <a:r>
              <a:rPr lang="en-US" dirty="0"/>
              <a:t>) When the harmonics rise and fall, this means the pitch </a:t>
            </a:r>
            <a:r>
              <a:rPr lang="en-US" dirty="0" smtClean="0"/>
              <a:t>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8146" y="108855"/>
            <a:ext cx="6444343" cy="646331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56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02522" y="1380316"/>
            <a:ext cx="10016435" cy="3970318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Place of </a:t>
            </a:r>
            <a:r>
              <a:rPr lang="en-US" sz="3600" dirty="0" smtClean="0"/>
              <a:t>articulation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F2 </a:t>
            </a:r>
            <a:r>
              <a:rPr lang="en-US" sz="3600" dirty="0"/>
              <a:t>at the transition 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For </a:t>
            </a:r>
            <a:r>
              <a:rPr lang="en-US" sz="3600" dirty="0"/>
              <a:t>labials, F2 will point down towards the </a:t>
            </a:r>
            <a:r>
              <a:rPr lang="en-US" sz="3600" dirty="0" smtClean="0"/>
              <a:t>consonant.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For </a:t>
            </a:r>
            <a:r>
              <a:rPr lang="en-US" sz="3600" dirty="0"/>
              <a:t>velars, F2 will point up, while F3 may point down a </a:t>
            </a:r>
            <a:r>
              <a:rPr lang="en-US" sz="3600" dirty="0" smtClean="0"/>
              <a:t>bit.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For </a:t>
            </a:r>
            <a:r>
              <a:rPr lang="en-US" sz="3600" dirty="0"/>
              <a:t>coronals, F2 should </a:t>
            </a:r>
            <a:r>
              <a:rPr lang="en-US" sz="3600" dirty="0" smtClean="0"/>
              <a:t>remain level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29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67652" y="23853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86" y="281675"/>
            <a:ext cx="7896087" cy="6053957"/>
          </a:xfrm>
          <a:prstGeom prst="rect">
            <a:avLst/>
          </a:prstGeom>
        </p:spPr>
      </p:pic>
      <p:pic>
        <p:nvPicPr>
          <p:cNvPr id="4" name="bab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6470" y="30005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5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0"/>
            <a:ext cx="7400134" cy="6858000"/>
          </a:xfrm>
          <a:prstGeom prst="rect">
            <a:avLst/>
          </a:prstGeom>
        </p:spPr>
      </p:pic>
      <p:pic>
        <p:nvPicPr>
          <p:cNvPr id="4" name="da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2643" y="23047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0"/>
            <a:ext cx="7361303" cy="6858000"/>
          </a:xfrm>
          <a:prstGeom prst="rect">
            <a:avLst/>
          </a:prstGeom>
        </p:spPr>
      </p:pic>
      <p:pic>
        <p:nvPicPr>
          <p:cNvPr id="4" name="ga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27861" y="21722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2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5" y="1783589"/>
            <a:ext cx="3809730" cy="2920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29" y="1711739"/>
            <a:ext cx="3271692" cy="304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84" y="1733826"/>
            <a:ext cx="3857192" cy="30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61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79823" y="794802"/>
            <a:ext cx="9950175" cy="6063198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200" dirty="0" smtClean="0"/>
              <a:t>the </a:t>
            </a:r>
            <a:r>
              <a:rPr lang="en-US" sz="3200" dirty="0"/>
              <a:t>transitions in the F2 of </a:t>
            </a:r>
            <a:r>
              <a:rPr lang="en-US" sz="3200" dirty="0" smtClean="0"/>
              <a:t>/</a:t>
            </a:r>
            <a:r>
              <a:rPr lang="en-US" sz="3200" dirty="0" err="1" smtClean="0"/>
              <a:t>bab</a:t>
            </a:r>
            <a:r>
              <a:rPr lang="en-US" sz="3200" dirty="0" smtClean="0"/>
              <a:t>/ </a:t>
            </a:r>
            <a:r>
              <a:rPr lang="en-US" sz="3200" dirty="0"/>
              <a:t>point down </a:t>
            </a:r>
            <a:endParaRPr lang="en-US" sz="3200" dirty="0" smtClean="0"/>
          </a:p>
          <a:p>
            <a:r>
              <a:rPr lang="en-US" sz="3200" dirty="0" smtClean="0"/>
              <a:t>In /gag/ </a:t>
            </a:r>
            <a:r>
              <a:rPr lang="en-US" sz="3200" dirty="0"/>
              <a:t>the F2 and F3 </a:t>
            </a:r>
            <a:r>
              <a:rPr lang="en-US" sz="3200" dirty="0" smtClean="0"/>
              <a:t>come together.</a:t>
            </a:r>
          </a:p>
          <a:p>
            <a:r>
              <a:rPr lang="en-US" sz="3200" dirty="0" smtClean="0"/>
              <a:t>the </a:t>
            </a:r>
            <a:r>
              <a:rPr lang="en-US" sz="3200" dirty="0"/>
              <a:t>F3 of </a:t>
            </a:r>
            <a:r>
              <a:rPr lang="en-US" sz="3200" dirty="0" smtClean="0"/>
              <a:t>/dad/ goes up slightly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Labial </a:t>
            </a:r>
            <a:r>
              <a:rPr lang="mr-IN" sz="3200" dirty="0" smtClean="0"/>
              <a:t>–</a:t>
            </a:r>
            <a:r>
              <a:rPr lang="en-US" sz="3200" dirty="0" smtClean="0"/>
              <a:t>downward transition</a:t>
            </a:r>
          </a:p>
          <a:p>
            <a:endParaRPr lang="en-US" sz="3200" dirty="0"/>
          </a:p>
          <a:p>
            <a:r>
              <a:rPr lang="en-US" sz="3200" dirty="0" smtClean="0"/>
              <a:t>Velar - F2 </a:t>
            </a:r>
            <a:r>
              <a:rPr lang="en-US" sz="3200" dirty="0"/>
              <a:t>and F3 transitions that </a:t>
            </a:r>
            <a:r>
              <a:rPr lang="en-US" sz="3200" dirty="0" smtClean="0"/>
              <a:t>come together -  </a:t>
            </a:r>
            <a:r>
              <a:rPr lang="en-US" sz="3200" dirty="0"/>
              <a:t>'velar </a:t>
            </a:r>
            <a:r>
              <a:rPr lang="en-US" sz="3200" dirty="0" smtClean="0"/>
              <a:t>pinch’</a:t>
            </a:r>
          </a:p>
          <a:p>
            <a:endParaRPr lang="en-US" sz="3200" dirty="0"/>
          </a:p>
          <a:p>
            <a:r>
              <a:rPr lang="en-US" sz="3200" dirty="0" smtClean="0"/>
              <a:t>Coronals </a:t>
            </a:r>
            <a:r>
              <a:rPr lang="mr-IN" sz="3200" dirty="0" smtClean="0"/>
              <a:t>–</a:t>
            </a:r>
            <a:r>
              <a:rPr lang="en-US" sz="3200" dirty="0" smtClean="0"/>
              <a:t> F3  upward transition</a:t>
            </a:r>
          </a:p>
          <a:p>
            <a:endParaRPr lang="en-US" dirty="0"/>
          </a:p>
          <a:p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2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0" y="474345"/>
            <a:ext cx="6096000" cy="5786199"/>
          </a:xfrm>
          <a:prstGeom prst="rect">
            <a:avLst/>
          </a:prstGeom>
          <a:solidFill>
            <a:srgbClr val="25CCF9"/>
          </a:solidFill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sz="3200" dirty="0" smtClean="0"/>
              <a:t>burst </a:t>
            </a:r>
            <a:r>
              <a:rPr lang="en-US" sz="3200" dirty="0"/>
              <a:t>energy.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 </a:t>
            </a:r>
            <a:r>
              <a:rPr lang="en-US" sz="3200" dirty="0"/>
              <a:t>the bursts for "dad" are </a:t>
            </a:r>
            <a:r>
              <a:rPr lang="en-US" sz="3200" dirty="0" smtClean="0"/>
              <a:t>stronger </a:t>
            </a:r>
            <a:r>
              <a:rPr lang="en-US" sz="3200" dirty="0"/>
              <a:t>than the others.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The </a:t>
            </a:r>
            <a:r>
              <a:rPr lang="en-US" sz="3200" dirty="0"/>
              <a:t>energy of the bursts in "gag" </a:t>
            </a:r>
            <a:r>
              <a:rPr lang="en-US" sz="3200" dirty="0" smtClean="0"/>
              <a:t>are in </a:t>
            </a:r>
            <a:r>
              <a:rPr lang="en-US" sz="3200" dirty="0"/>
              <a:t>the F2/F3 region,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The </a:t>
            </a:r>
            <a:r>
              <a:rPr lang="en-US" sz="3200" dirty="0"/>
              <a:t>burst of [b] is </a:t>
            </a:r>
            <a:r>
              <a:rPr lang="en-US" sz="3200" dirty="0" smtClean="0"/>
              <a:t>is all over not concentrated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4251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58957" y="787716"/>
            <a:ext cx="9983304" cy="5909309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English </a:t>
            </a:r>
            <a:r>
              <a:rPr lang="en-US" sz="2400" dirty="0"/>
              <a:t>plosives </a:t>
            </a:r>
            <a:r>
              <a:rPr lang="en-US" sz="2400" dirty="0" smtClean="0"/>
              <a:t>occur at </a:t>
            </a:r>
            <a:r>
              <a:rPr lang="en-US" sz="2400" dirty="0"/>
              <a:t>three places of articulation</a:t>
            </a:r>
            <a:r>
              <a:rPr lang="en-US" sz="2400" dirty="0" smtClean="0"/>
              <a:t>—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lips     2) alveolar region 3) velum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The </a:t>
            </a:r>
            <a:r>
              <a:rPr lang="en-US" sz="2400" dirty="0"/>
              <a:t>bilabial plosives, [p] and [b] are articulated with the lower lip pressed against the upper lip</a:t>
            </a:r>
            <a:r>
              <a:rPr lang="en-US" sz="2400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 </a:t>
            </a:r>
            <a:r>
              <a:rPr lang="en-US" sz="2400" dirty="0"/>
              <a:t>The coronal plosives [</a:t>
            </a:r>
            <a:r>
              <a:rPr lang="en-US" sz="2400" dirty="0" err="1"/>
              <a:t>t,d</a:t>
            </a:r>
            <a:r>
              <a:rPr lang="en-US" sz="2400" dirty="0"/>
              <a:t>] are made with the tongue blade pressing against the alveolar ridge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[</a:t>
            </a:r>
            <a:r>
              <a:rPr lang="en-US" sz="2400" dirty="0"/>
              <a:t>k] and [g] </a:t>
            </a:r>
            <a:r>
              <a:rPr lang="en-US" sz="2400" dirty="0" smtClean="0"/>
              <a:t>are articulated in the </a:t>
            </a:r>
            <a:r>
              <a:rPr lang="en-US" sz="2400" dirty="0" err="1" smtClean="0"/>
              <a:t>velic</a:t>
            </a:r>
            <a:r>
              <a:rPr lang="en-US" sz="2400" dirty="0" smtClean="0"/>
              <a:t> region with the tongue body </a:t>
            </a:r>
          </a:p>
          <a:p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During a closure there is silence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The gap shows a plosive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the </a:t>
            </a:r>
            <a:r>
              <a:rPr lang="en-US" sz="2400" dirty="0"/>
              <a:t>transitions into and out of the closure </a:t>
            </a:r>
            <a:r>
              <a:rPr lang="mr-IN" sz="2400" dirty="0" smtClean="0"/>
              <a:t>–</a:t>
            </a:r>
            <a:r>
              <a:rPr lang="en-US" sz="2400" dirty="0" smtClean="0"/>
              <a:t> the formant transitions inform us about the place of articulation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83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0"/>
            <a:ext cx="6694256" cy="6858000"/>
          </a:xfrm>
          <a:prstGeom prst="rect">
            <a:avLst/>
          </a:prstGeom>
        </p:spPr>
      </p:pic>
      <p:pic>
        <p:nvPicPr>
          <p:cNvPr id="4" name="ad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905" y="12666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1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0"/>
            <a:ext cx="7478821" cy="6858000"/>
          </a:xfrm>
          <a:prstGeom prst="rect">
            <a:avLst/>
          </a:prstGeom>
        </p:spPr>
      </p:pic>
      <p:pic>
        <p:nvPicPr>
          <p:cNvPr id="4" name="ab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991" y="13660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47304" y="408608"/>
            <a:ext cx="8956262" cy="369332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phonetics: Sound waves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6435" y="1292087"/>
            <a:ext cx="10579652" cy="4524316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The </a:t>
            </a:r>
            <a:r>
              <a:rPr lang="en-US" sz="3600" dirty="0"/>
              <a:t>individual components of a complex sound wave </a:t>
            </a:r>
            <a:r>
              <a:rPr lang="en-US" sz="3600" dirty="0" smtClean="0"/>
              <a:t>- harmonics.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The </a:t>
            </a:r>
            <a:r>
              <a:rPr lang="en-US" sz="3600" dirty="0"/>
              <a:t>first </a:t>
            </a:r>
            <a:r>
              <a:rPr lang="en-US" sz="3600" dirty="0" smtClean="0"/>
              <a:t>harmonic </a:t>
            </a:r>
            <a:r>
              <a:rPr lang="en-US" sz="3600" dirty="0"/>
              <a:t>is known as the fundamental harmonic.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Its </a:t>
            </a:r>
            <a:r>
              <a:rPr lang="en-US" sz="3600" dirty="0"/>
              <a:t>frequency is the fundamental frequency, or F0.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The </a:t>
            </a:r>
            <a:r>
              <a:rPr lang="en-US" sz="3600" dirty="0"/>
              <a:t>frequency of the entire complex wave will be the same as that of F0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636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74956" y="1339487"/>
            <a:ext cx="8978347" cy="4093428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200" dirty="0"/>
              <a:t>Plosives (oral stops) involve a total occlusion of the vocal </a:t>
            </a:r>
            <a:r>
              <a:rPr lang="en-US" sz="3200" dirty="0" smtClean="0"/>
              <a:t>tract i.e</a:t>
            </a:r>
            <a:r>
              <a:rPr lang="en-US" sz="3200" dirty="0"/>
              <a:t>. no resonances being contributed by the vocal </a:t>
            </a:r>
            <a:r>
              <a:rPr lang="en-US" sz="3200" dirty="0" smtClean="0"/>
              <a:t>tract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200" dirty="0" smtClean="0"/>
              <a:t>The </a:t>
            </a:r>
            <a:r>
              <a:rPr lang="en-US" sz="3200" dirty="0"/>
              <a:t>result a period of silence in the spectrogram, known as a 'gap'.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200" dirty="0" smtClean="0"/>
              <a:t>A </a:t>
            </a:r>
            <a:r>
              <a:rPr lang="en-US" sz="3200" dirty="0"/>
              <a:t>voiced plosive may have a low-frequency voicing bar of striations</a:t>
            </a:r>
            <a:r>
              <a:rPr lang="en-US" sz="3200" dirty="0" smtClean="0"/>
              <a:t>,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19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1565" y="1501087"/>
            <a:ext cx="8624956" cy="4401205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Th</a:t>
            </a:r>
            <a:r>
              <a:rPr lang="en-US" sz="2800" dirty="0"/>
              <a:t>ere's no voicing during the initial closure of any of these </a:t>
            </a:r>
            <a:r>
              <a:rPr lang="en-US" sz="2800" dirty="0" smtClean="0"/>
              <a:t>plosives</a:t>
            </a:r>
          </a:p>
          <a:p>
            <a:endParaRPr lang="en-US" sz="2800" dirty="0" smtClean="0"/>
          </a:p>
          <a:p>
            <a:r>
              <a:rPr lang="en-US" sz="2800" dirty="0" smtClean="0"/>
              <a:t> </a:t>
            </a:r>
            <a:r>
              <a:rPr lang="en-US" sz="2800" dirty="0"/>
              <a:t>Then suddenly, there's a burst of energy and the voicing begins, </a:t>
            </a:r>
            <a:r>
              <a:rPr lang="en-US" sz="2800" dirty="0" smtClean="0"/>
              <a:t>followed </a:t>
            </a:r>
            <a:r>
              <a:rPr lang="en-US" sz="2800" dirty="0"/>
              <a:t>by an abrupt loss of energy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first burst of energy is the release of the initial plosive.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loss </a:t>
            </a:r>
            <a:r>
              <a:rPr lang="en-US" sz="2800" dirty="0"/>
              <a:t>of energy at most </a:t>
            </a:r>
            <a:r>
              <a:rPr lang="en-US" sz="2800" dirty="0" smtClean="0"/>
              <a:t>frequencies</a:t>
            </a:r>
            <a:r>
              <a:rPr lang="en-US" sz="2800" dirty="0"/>
              <a:t> </a:t>
            </a:r>
            <a:r>
              <a:rPr lang="en-US" sz="2800" dirty="0" smtClean="0"/>
              <a:t>- closure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7372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0"/>
            <a:ext cx="6507522" cy="6858000"/>
          </a:xfrm>
          <a:prstGeom prst="rect">
            <a:avLst/>
          </a:prstGeom>
        </p:spPr>
      </p:pic>
      <p:pic>
        <p:nvPicPr>
          <p:cNvPr id="4" name="aph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5078" y="12666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3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60260" y="1021048"/>
            <a:ext cx="7885043" cy="5632312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 smtClean="0"/>
              <a:t>Fricatives</a:t>
            </a:r>
          </a:p>
          <a:p>
            <a:endParaRPr lang="en-US" sz="3600" dirty="0"/>
          </a:p>
          <a:p>
            <a:r>
              <a:rPr lang="en-US" sz="3600" dirty="0" smtClean="0"/>
              <a:t>acoustically </a:t>
            </a:r>
            <a:r>
              <a:rPr lang="en-US" sz="3600" dirty="0"/>
              <a:t>and aerodynamically </a:t>
            </a:r>
            <a:r>
              <a:rPr lang="en-US" sz="3600" dirty="0" smtClean="0"/>
              <a:t>complex</a:t>
            </a:r>
          </a:p>
          <a:p>
            <a:endParaRPr lang="en-US" sz="3600" dirty="0"/>
          </a:p>
          <a:p>
            <a:r>
              <a:rPr lang="en-US" sz="3600" dirty="0" smtClean="0"/>
              <a:t>There is noise or frication</a:t>
            </a:r>
          </a:p>
          <a:p>
            <a:endParaRPr lang="en-US" sz="3600" dirty="0"/>
          </a:p>
          <a:p>
            <a:r>
              <a:rPr lang="en-US" sz="3600" dirty="0" smtClean="0"/>
              <a:t>Frication </a:t>
            </a:r>
            <a:r>
              <a:rPr lang="en-US" sz="3600" dirty="0"/>
              <a:t>noise is generated in two </a:t>
            </a:r>
            <a:r>
              <a:rPr lang="en-US" sz="3600" dirty="0" smtClean="0"/>
              <a:t>ways</a:t>
            </a:r>
            <a:endParaRPr lang="en-US" sz="36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2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48964" cy="6858000"/>
          </a:xfrm>
          <a:prstGeom prst="rect">
            <a:avLst/>
          </a:prstGeom>
        </p:spPr>
      </p:pic>
      <p:pic>
        <p:nvPicPr>
          <p:cNvPr id="3" name="af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513" y="13219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0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0"/>
            <a:ext cx="7437040" cy="6858000"/>
          </a:xfrm>
          <a:prstGeom prst="rect">
            <a:avLst/>
          </a:prstGeom>
        </p:spPr>
      </p:pic>
      <p:pic>
        <p:nvPicPr>
          <p:cNvPr id="4" name="aS1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96" y="14433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7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02521" y="751344"/>
            <a:ext cx="9839739" cy="5570756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3200" dirty="0"/>
              <a:t>Sibilant fricatives </a:t>
            </a:r>
            <a:r>
              <a:rPr lang="en-US" sz="3200" dirty="0" smtClean="0"/>
              <a:t>- a </a:t>
            </a:r>
            <a:r>
              <a:rPr lang="en-US" sz="3200" dirty="0"/>
              <a:t>jet of air </a:t>
            </a:r>
            <a:r>
              <a:rPr lang="en-US" sz="3200" dirty="0" smtClean="0"/>
              <a:t>is pushed </a:t>
            </a:r>
            <a:r>
              <a:rPr lang="en-US" sz="3200" dirty="0"/>
              <a:t>against the teeth.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The </a:t>
            </a:r>
            <a:r>
              <a:rPr lang="en-US" sz="3200" dirty="0"/>
              <a:t>result is very high amplitude noise.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Non</a:t>
            </a:r>
            <a:r>
              <a:rPr lang="en-US" sz="3200" dirty="0"/>
              <a:t>-sibilant fricatives </a:t>
            </a:r>
            <a:r>
              <a:rPr lang="en-US" sz="3200" dirty="0" smtClean="0"/>
              <a:t>are </a:t>
            </a:r>
            <a:r>
              <a:rPr lang="en-US" sz="3200" dirty="0"/>
              <a:t>channel fricatives, particularly bilabial and labiodental </a:t>
            </a:r>
            <a:r>
              <a:rPr lang="en-US" sz="3200" dirty="0" smtClean="0"/>
              <a:t>fricatives</a:t>
            </a:r>
          </a:p>
          <a:p>
            <a:endParaRPr lang="en-US" sz="3200" dirty="0"/>
          </a:p>
          <a:p>
            <a:r>
              <a:rPr lang="en-US" sz="3200" dirty="0" smtClean="0"/>
              <a:t>Channel fricatives </a:t>
            </a:r>
            <a:r>
              <a:rPr lang="mr-IN" sz="3200" dirty="0" smtClean="0"/>
              <a:t>–</a:t>
            </a:r>
            <a:r>
              <a:rPr lang="en-US" sz="3200" dirty="0" smtClean="0"/>
              <a:t> lot of air bouncing off and creating turbulence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3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0" y="114675"/>
            <a:ext cx="7774609" cy="6278641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sz="3200" dirty="0"/>
          </a:p>
          <a:p>
            <a:r>
              <a:rPr lang="en-US" sz="3200" dirty="0" smtClean="0"/>
              <a:t>The darkest </a:t>
            </a:r>
            <a:r>
              <a:rPr lang="en-US" sz="3200" dirty="0"/>
              <a:t>part of [s] </a:t>
            </a:r>
            <a:r>
              <a:rPr lang="en-US" sz="3200" dirty="0" smtClean="0"/>
              <a:t>noise is in higher frequencies</a:t>
            </a:r>
          </a:p>
          <a:p>
            <a:endParaRPr lang="en-US" sz="3200" dirty="0"/>
          </a:p>
          <a:p>
            <a:r>
              <a:rPr lang="en-US" sz="3200" dirty="0" smtClean="0"/>
              <a:t> </a:t>
            </a:r>
            <a:r>
              <a:rPr lang="en-US" sz="3200" dirty="0"/>
              <a:t>[s] is centered (darkest) above 8000 Hz.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err="1"/>
              <a:t>ʃ</a:t>
            </a:r>
            <a:r>
              <a:rPr lang="en-US" sz="3200" dirty="0" smtClean="0"/>
              <a:t> noise is near formant 3 or 4.</a:t>
            </a:r>
          </a:p>
          <a:p>
            <a:endParaRPr lang="en-US" sz="3200" dirty="0" smtClean="0"/>
          </a:p>
          <a:p>
            <a:r>
              <a:rPr lang="en-US" sz="3200" dirty="0" smtClean="0"/>
              <a:t>[</a:t>
            </a:r>
            <a:r>
              <a:rPr lang="en-US" sz="3200" dirty="0"/>
              <a:t>z] and [</a:t>
            </a:r>
            <a:r>
              <a:rPr lang="en-US" sz="3200" dirty="0" err="1"/>
              <a:t>ʒ</a:t>
            </a:r>
            <a:r>
              <a:rPr lang="en-US" sz="3200" dirty="0" smtClean="0"/>
              <a:t>]have </a:t>
            </a:r>
            <a:endParaRPr lang="en-US" sz="3200" dirty="0"/>
          </a:p>
          <a:p>
            <a:r>
              <a:rPr lang="en-US" sz="3200" dirty="0" smtClean="0"/>
              <a:t>a</a:t>
            </a:r>
            <a:r>
              <a:rPr lang="en-US" sz="3200" dirty="0"/>
              <a:t>) lesser </a:t>
            </a:r>
            <a:r>
              <a:rPr lang="en-US" sz="3200" dirty="0" smtClean="0"/>
              <a:t>amplitude</a:t>
            </a:r>
            <a:endParaRPr lang="en-US" sz="3200" dirty="0"/>
          </a:p>
          <a:p>
            <a:r>
              <a:rPr lang="en-US" sz="3200" dirty="0" smtClean="0"/>
              <a:t>b</a:t>
            </a:r>
            <a:r>
              <a:rPr lang="en-US" sz="3200" dirty="0"/>
              <a:t>) shorter duration of </a:t>
            </a:r>
            <a:r>
              <a:rPr lang="en-US" sz="3200" dirty="0" smtClean="0"/>
              <a:t>frication</a:t>
            </a:r>
          </a:p>
          <a:p>
            <a:r>
              <a:rPr lang="en-US" sz="3200" dirty="0" smtClean="0"/>
              <a:t>c</a:t>
            </a:r>
            <a:r>
              <a:rPr lang="en-US" sz="3200" dirty="0"/>
              <a:t>) a voicing </a:t>
            </a:r>
            <a:r>
              <a:rPr lang="en-US" sz="3200" dirty="0" smtClean="0"/>
              <a:t>bar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2295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0"/>
            <a:ext cx="6568751" cy="6858000"/>
          </a:xfrm>
          <a:prstGeom prst="rect">
            <a:avLst/>
          </a:prstGeom>
        </p:spPr>
      </p:pic>
      <p:pic>
        <p:nvPicPr>
          <p:cNvPr id="4" name="as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469" y="15206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0"/>
            <a:ext cx="6955832" cy="6858000"/>
          </a:xfrm>
          <a:prstGeom prst="rect">
            <a:avLst/>
          </a:prstGeom>
        </p:spPr>
      </p:pic>
      <p:pic>
        <p:nvPicPr>
          <p:cNvPr id="4" name="az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9078" y="12887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0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2262" y="0"/>
            <a:ext cx="8845826" cy="369332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phonetics: Sound waves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1045" y="883479"/>
            <a:ext cx="8205304" cy="4031873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/>
              <a:t>Resonance is the natural </a:t>
            </a:r>
            <a:r>
              <a:rPr lang="en-US" sz="3200" dirty="0" smtClean="0"/>
              <a:t>vibrating frequency of a body.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 smtClean="0"/>
              <a:t>Glottal </a:t>
            </a:r>
            <a:r>
              <a:rPr lang="en-US" sz="3200" dirty="0"/>
              <a:t>wave: Airflow from the lungs </a:t>
            </a:r>
            <a:r>
              <a:rPr lang="en-US" sz="3200" dirty="0" smtClean="0"/>
              <a:t>-pressure </a:t>
            </a:r>
            <a:r>
              <a:rPr lang="en-US" sz="3200" dirty="0"/>
              <a:t>variations </a:t>
            </a:r>
            <a:r>
              <a:rPr lang="en-US" sz="3200" dirty="0" smtClean="0"/>
              <a:t>due to </a:t>
            </a:r>
            <a:r>
              <a:rPr lang="en-US" sz="3200" dirty="0"/>
              <a:t>the opening and closing of the vocal folds </a:t>
            </a:r>
            <a:r>
              <a:rPr lang="en-US" sz="3200" dirty="0" smtClean="0"/>
              <a:t>forming </a:t>
            </a:r>
            <a:r>
              <a:rPr lang="en-US" sz="3200" dirty="0"/>
              <a:t>a wave.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 smtClean="0"/>
              <a:t>The </a:t>
            </a:r>
            <a:r>
              <a:rPr lang="en-US" sz="3200" dirty="0"/>
              <a:t>vocal tract acts as a resonance chamber for the glottal </a:t>
            </a:r>
            <a:r>
              <a:rPr lang="en-US" sz="3200" dirty="0" smtClean="0"/>
              <a:t>wave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81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68783" y="991160"/>
            <a:ext cx="7719391" cy="3816429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3200" dirty="0"/>
              <a:t>Labiodental and (inter)dental (</a:t>
            </a:r>
            <a:r>
              <a:rPr lang="en-US" sz="3200" dirty="0" err="1"/>
              <a:t>nonsibilant</a:t>
            </a:r>
            <a:r>
              <a:rPr lang="en-US" sz="3200" dirty="0"/>
              <a:t>) fricatives are </a:t>
            </a:r>
            <a:r>
              <a:rPr lang="en-US" sz="3200" dirty="0" smtClean="0"/>
              <a:t>difficult </a:t>
            </a:r>
            <a:r>
              <a:rPr lang="en-US" sz="3200" dirty="0"/>
              <a:t>to distinguish, since they're made at about the same place in the vocal tract 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They sometimes look like approximants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0528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00" y="0"/>
            <a:ext cx="7261412" cy="6858000"/>
          </a:xfrm>
          <a:prstGeom prst="rect">
            <a:avLst/>
          </a:prstGeom>
        </p:spPr>
      </p:pic>
      <p:pic>
        <p:nvPicPr>
          <p:cNvPr id="4" name="aTf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122" y="18299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8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478" y="751344"/>
            <a:ext cx="8006522" cy="4031873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200" dirty="0" smtClean="0"/>
              <a:t>[</a:t>
            </a:r>
            <a:r>
              <a:rPr lang="en-US" sz="3200" dirty="0"/>
              <a:t>h].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[</a:t>
            </a:r>
            <a:r>
              <a:rPr lang="en-US" sz="3200" dirty="0"/>
              <a:t>h] is always described as a glottal fricative,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It shows formants in </a:t>
            </a:r>
            <a:r>
              <a:rPr lang="en-US" sz="3200" dirty="0"/>
              <a:t>spectrograms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The noise will be clearly seen in formant regions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43</a:t>
            </a:fld>
            <a:endParaRPr lang="en-US"/>
          </a:p>
        </p:txBody>
      </p:sp>
      <p:pic>
        <p:nvPicPr>
          <p:cNvPr id="4" name="ah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6904" y="2271643"/>
            <a:ext cx="812800" cy="81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0"/>
            <a:ext cx="6887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6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81043" y="124299"/>
            <a:ext cx="8525565" cy="6463308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sz="3600" dirty="0" smtClean="0"/>
              <a:t>the </a:t>
            </a:r>
            <a:r>
              <a:rPr lang="en-US" sz="3600" dirty="0"/>
              <a:t>approximants are non-vowel oral sonorants. </a:t>
            </a:r>
            <a:endParaRPr lang="en-US" sz="3600" dirty="0" smtClean="0"/>
          </a:p>
          <a:p>
            <a:r>
              <a:rPr lang="en-US" sz="3600" dirty="0" smtClean="0"/>
              <a:t>In English</a:t>
            </a:r>
          </a:p>
          <a:p>
            <a:r>
              <a:rPr lang="en-US" sz="3600" dirty="0" smtClean="0"/>
              <a:t>/</a:t>
            </a:r>
            <a:r>
              <a:rPr lang="en-US" sz="3600" dirty="0"/>
              <a:t>l, r, w, j/. They </a:t>
            </a:r>
            <a:r>
              <a:rPr lang="en-US" sz="3600" dirty="0" smtClean="0"/>
              <a:t>have </a:t>
            </a:r>
            <a:r>
              <a:rPr lang="en-US" sz="3600" dirty="0"/>
              <a:t>formant structure (like vowels</a:t>
            </a:r>
            <a:r>
              <a:rPr lang="en-US" sz="3600" dirty="0" smtClean="0"/>
              <a:t>)</a:t>
            </a:r>
          </a:p>
          <a:p>
            <a:endParaRPr lang="en-US" sz="3600" dirty="0"/>
          </a:p>
          <a:p>
            <a:r>
              <a:rPr lang="en-US" sz="3600" dirty="0" smtClean="0"/>
              <a:t>F1 </a:t>
            </a:r>
            <a:r>
              <a:rPr lang="en-US" sz="3600" dirty="0"/>
              <a:t>is mid-to-high </a:t>
            </a:r>
            <a:r>
              <a:rPr lang="mr-IN" sz="3600" dirty="0"/>
              <a:t>–</a:t>
            </a:r>
            <a:r>
              <a:rPr lang="en-US" sz="3600" dirty="0"/>
              <a:t> a more open constriction </a:t>
            </a:r>
          </a:p>
          <a:p>
            <a:endParaRPr lang="en-US" sz="3600" dirty="0"/>
          </a:p>
          <a:p>
            <a:r>
              <a:rPr lang="en-US" sz="3600" dirty="0"/>
              <a:t>In /w/ the F2 is very low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981739" y="21390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2811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383726" cy="6858000"/>
          </a:xfrm>
          <a:prstGeom prst="rect">
            <a:avLst/>
          </a:prstGeom>
        </p:spPr>
      </p:pic>
      <p:pic>
        <p:nvPicPr>
          <p:cNvPr id="4" name="ar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6991" y="9574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0" y="0"/>
            <a:ext cx="6809975" cy="6858000"/>
          </a:xfrm>
          <a:prstGeom prst="rect">
            <a:avLst/>
          </a:prstGeom>
        </p:spPr>
      </p:pic>
      <p:pic>
        <p:nvPicPr>
          <p:cNvPr id="4" name="al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687" y="11893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0"/>
            <a:ext cx="6539248" cy="6858000"/>
          </a:xfrm>
          <a:prstGeom prst="rect">
            <a:avLst/>
          </a:prstGeom>
        </p:spPr>
      </p:pic>
      <p:pic>
        <p:nvPicPr>
          <p:cNvPr id="4" name="ay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687" y="11893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870" y="598324"/>
            <a:ext cx="4657632" cy="5409327"/>
          </a:xfrm>
          <a:prstGeom prst="rect">
            <a:avLst/>
          </a:prstGeom>
        </p:spPr>
      </p:pic>
      <p:pic>
        <p:nvPicPr>
          <p:cNvPr id="4" name="aw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296" y="11672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4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0" y="0"/>
            <a:ext cx="6663997" cy="6858000"/>
          </a:xfrm>
          <a:prstGeom prst="rect">
            <a:avLst/>
          </a:prstGeom>
        </p:spPr>
      </p:pic>
      <p:pic>
        <p:nvPicPr>
          <p:cNvPr id="4" name="ah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3600" y="12114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733828"/>
            <a:ext cx="11749620" cy="3416320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The </a:t>
            </a:r>
            <a:r>
              <a:rPr lang="en-US" sz="3600" dirty="0"/>
              <a:t>frequency of the fundamental harmonic determines </a:t>
            </a:r>
            <a:r>
              <a:rPr lang="en-US" sz="3600" dirty="0" smtClean="0"/>
              <a:t>the pitch</a:t>
            </a:r>
            <a:endParaRPr lang="en-US" sz="3600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The </a:t>
            </a:r>
            <a:r>
              <a:rPr lang="en-US" sz="3600" dirty="0"/>
              <a:t>frequencies of the other harmonics are </a:t>
            </a:r>
            <a:r>
              <a:rPr lang="en-US" sz="3600" dirty="0" smtClean="0"/>
              <a:t>integer multiples </a:t>
            </a:r>
            <a:r>
              <a:rPr lang="en-US" sz="3600" dirty="0"/>
              <a:t>of the fundamental;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The </a:t>
            </a:r>
            <a:r>
              <a:rPr lang="en-US" sz="3600" dirty="0"/>
              <a:t>frequencies of the formants determine vowel </a:t>
            </a:r>
            <a:r>
              <a:rPr lang="en-US" sz="3600" dirty="0" smtClean="0"/>
              <a:t>quality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9274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50</a:t>
            </a:fld>
            <a:endParaRPr lang="en-US"/>
          </a:p>
        </p:txBody>
      </p:sp>
      <p:pic>
        <p:nvPicPr>
          <p:cNvPr id="4" name="am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2817" y="1609035"/>
            <a:ext cx="812800" cy="81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0"/>
            <a:ext cx="683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4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0"/>
            <a:ext cx="6503389" cy="6007652"/>
          </a:xfrm>
          <a:prstGeom prst="rect">
            <a:avLst/>
          </a:prstGeom>
        </p:spPr>
      </p:pic>
      <p:pic>
        <p:nvPicPr>
          <p:cNvPr id="4" name="aN1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861" y="7697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9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92087" y="1094706"/>
            <a:ext cx="8216348" cy="5786199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200" dirty="0"/>
              <a:t>Nasals </a:t>
            </a:r>
            <a:r>
              <a:rPr lang="en-US" sz="3200" dirty="0" smtClean="0"/>
              <a:t>have </a:t>
            </a:r>
            <a:r>
              <a:rPr lang="en-US" sz="3200" dirty="0"/>
              <a:t>formant </a:t>
            </a:r>
            <a:r>
              <a:rPr lang="en-US" sz="3200" dirty="0" smtClean="0"/>
              <a:t>structure </a:t>
            </a:r>
          </a:p>
          <a:p>
            <a:endParaRPr lang="en-US" sz="3200" dirty="0"/>
          </a:p>
          <a:p>
            <a:r>
              <a:rPr lang="en-US" sz="3200" dirty="0" smtClean="0"/>
              <a:t>relative </a:t>
            </a:r>
            <a:r>
              <a:rPr lang="en-US" sz="3200" dirty="0"/>
              <a:t>'zeroes' or areas of little or no spectral energy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 a) formant structure</a:t>
            </a:r>
          </a:p>
          <a:p>
            <a:endParaRPr lang="en-US" sz="3200" dirty="0"/>
          </a:p>
          <a:p>
            <a:r>
              <a:rPr lang="en-US" sz="3200" dirty="0"/>
              <a:t> b) relatively low vowel amplitude. </a:t>
            </a:r>
          </a:p>
          <a:p>
            <a:endParaRPr lang="en-US" sz="3200" dirty="0"/>
          </a:p>
          <a:p>
            <a:r>
              <a:rPr lang="en-US" sz="3200" dirty="0"/>
              <a:t> Nasal pole and zero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24608" y="1347185"/>
            <a:ext cx="10480262" cy="4524316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Glottal source waveform and spectrum vary depending on the type of phonation – 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Modal</a:t>
            </a:r>
          </a:p>
          <a:p>
            <a:endParaRPr lang="en-US" sz="3600" dirty="0"/>
          </a:p>
          <a:p>
            <a:r>
              <a:rPr lang="en-US" sz="3600" dirty="0" smtClean="0"/>
              <a:t>Creaky </a:t>
            </a:r>
          </a:p>
          <a:p>
            <a:endParaRPr lang="en-US" sz="3600" dirty="0"/>
          </a:p>
          <a:p>
            <a:r>
              <a:rPr lang="en-US" sz="3600" dirty="0" smtClean="0"/>
              <a:t>breathy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194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49739" y="1855690"/>
            <a:ext cx="10579652" cy="2862322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There are </a:t>
            </a:r>
            <a:r>
              <a:rPr lang="en-US" sz="3600" dirty="0" smtClean="0"/>
              <a:t>two </a:t>
            </a:r>
            <a:r>
              <a:rPr lang="en-US" sz="3600" dirty="0"/>
              <a:t>types of sound sources involved in speech production:</a:t>
            </a:r>
          </a:p>
          <a:p>
            <a:pPr marL="742950" indent="-742950">
              <a:buAutoNum type="alphaLcParenR"/>
            </a:pPr>
            <a:r>
              <a:rPr lang="en-US" sz="3600" dirty="0" smtClean="0"/>
              <a:t>Periodic glottal </a:t>
            </a:r>
            <a:r>
              <a:rPr lang="en-US" sz="3600" dirty="0"/>
              <a:t>voicing </a:t>
            </a:r>
            <a:r>
              <a:rPr lang="en-US" sz="3600" dirty="0" smtClean="0"/>
              <a:t>source </a:t>
            </a:r>
          </a:p>
          <a:p>
            <a:pPr marL="742950" indent="-742950">
              <a:buAutoNum type="alphaLcParenR" startAt="2"/>
            </a:pPr>
            <a:r>
              <a:rPr lang="en-US" sz="3600" dirty="0" smtClean="0"/>
              <a:t>Aperiodic source </a:t>
            </a:r>
          </a:p>
          <a:p>
            <a:pPr marL="742950" indent="-742950">
              <a:buAutoNum type="alphaLcParenR" startAt="2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502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54173" y="706783"/>
            <a:ext cx="2594881" cy="646331"/>
          </a:xfrm>
          <a:prstGeom prst="rect">
            <a:avLst/>
          </a:prstGeom>
          <a:solidFill>
            <a:srgbClr val="25CCF9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Consonants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341216" y="1768663"/>
            <a:ext cx="8912087" cy="2862322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the </a:t>
            </a:r>
            <a:r>
              <a:rPr lang="en-US" sz="3600" dirty="0"/>
              <a:t>vocal tract </a:t>
            </a:r>
            <a:r>
              <a:rPr lang="en-US" sz="3600" dirty="0" smtClean="0"/>
              <a:t>filter </a:t>
            </a:r>
            <a:r>
              <a:rPr lang="en-US" sz="3600" dirty="0"/>
              <a:t>modulates </a:t>
            </a:r>
            <a:r>
              <a:rPr lang="en-US" sz="3600" dirty="0" smtClean="0"/>
              <a:t>the input from the sources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different </a:t>
            </a:r>
            <a:r>
              <a:rPr lang="en-US" sz="3600" dirty="0"/>
              <a:t>frequency components of the source are passed through the </a:t>
            </a:r>
            <a:r>
              <a:rPr lang="en-US" sz="3600" dirty="0" smtClean="0"/>
              <a:t>vocal tract filter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13410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81042" y="1391359"/>
            <a:ext cx="9983305" cy="3416320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These sources may be </a:t>
            </a:r>
            <a:r>
              <a:rPr lang="en-US" sz="3600" dirty="0" smtClean="0"/>
              <a:t>combined</a:t>
            </a:r>
            <a:endParaRPr lang="en-US" sz="3600" dirty="0"/>
          </a:p>
          <a:p>
            <a:endParaRPr lang="en-US" sz="3600" dirty="0" smtClean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 </a:t>
            </a:r>
            <a:r>
              <a:rPr lang="en-US" sz="3600" dirty="0"/>
              <a:t>production of voiced </a:t>
            </a:r>
            <a:r>
              <a:rPr lang="en-US" sz="3600" dirty="0" smtClean="0"/>
              <a:t>fricatives - periodic </a:t>
            </a:r>
            <a:r>
              <a:rPr lang="en-US" sz="3600" dirty="0"/>
              <a:t>laryngeal source </a:t>
            </a:r>
            <a:endParaRPr lang="en-US" sz="3600" dirty="0" smtClean="0"/>
          </a:p>
          <a:p>
            <a:endParaRPr lang="en-US" sz="3600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 </a:t>
            </a:r>
            <a:r>
              <a:rPr lang="en-US" sz="3600" dirty="0"/>
              <a:t>aperiodic noise generated in the vocal tract. </a:t>
            </a:r>
          </a:p>
        </p:txBody>
      </p:sp>
    </p:spTree>
    <p:extLst>
      <p:ext uri="{BB962C8B-B14F-4D97-AF65-F5344CB8AC3E}">
        <p14:creationId xmlns:p14="http://schemas.microsoft.com/office/powerpoint/2010/main" val="255521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80435" y="1424608"/>
            <a:ext cx="9011477" cy="1754327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Production of voiced stops combines all three sources.</a:t>
            </a:r>
          </a:p>
          <a:p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037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84087" y="1720840"/>
            <a:ext cx="10888870" cy="2862322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nasals</a:t>
            </a:r>
            <a:r>
              <a:rPr lang="en-US" sz="3600" dirty="0"/>
              <a:t>, liquids and glides </a:t>
            </a:r>
            <a:endParaRPr lang="en-US" sz="3600" dirty="0" smtClean="0"/>
          </a:p>
          <a:p>
            <a:endParaRPr lang="en-US" sz="3600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 </a:t>
            </a:r>
            <a:r>
              <a:rPr lang="en-US" sz="3600" dirty="0"/>
              <a:t>periodic glottal source with vowels. </a:t>
            </a:r>
            <a:endParaRPr lang="en-US" sz="3600" dirty="0" smtClean="0"/>
          </a:p>
          <a:p>
            <a:endParaRPr lang="en-US" sz="3600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But </a:t>
            </a:r>
            <a:r>
              <a:rPr lang="en-US" sz="3600" dirty="0"/>
              <a:t>their filtering effects are more complicated. </a:t>
            </a:r>
          </a:p>
        </p:txBody>
      </p:sp>
    </p:spTree>
    <p:extLst>
      <p:ext uri="{BB962C8B-B14F-4D97-AF65-F5344CB8AC3E}">
        <p14:creationId xmlns:p14="http://schemas.microsoft.com/office/powerpoint/2010/main" val="4026528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9739" y="1358347"/>
            <a:ext cx="10634870" cy="3416320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/>
              <a:t>Nasals and laterals are characterized </a:t>
            </a:r>
            <a:r>
              <a:rPr lang="en-US" sz="3600" dirty="0" smtClean="0"/>
              <a:t>by a </a:t>
            </a:r>
            <a:r>
              <a:rPr lang="en-US" sz="3600" dirty="0"/>
              <a:t>closed tube. </a:t>
            </a:r>
            <a:endParaRPr lang="en-US" sz="3600" dirty="0" smtClean="0"/>
          </a:p>
          <a:p>
            <a:endParaRPr lang="en-US" sz="3600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velum </a:t>
            </a:r>
            <a:r>
              <a:rPr lang="en-US" sz="3600" dirty="0"/>
              <a:t>is lowered </a:t>
            </a:r>
            <a:endParaRPr lang="en-US" sz="3600" dirty="0" smtClean="0"/>
          </a:p>
          <a:p>
            <a:endParaRPr lang="en-US" sz="3600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In </a:t>
            </a:r>
            <a:r>
              <a:rPr lang="en-US" sz="3600" dirty="0"/>
              <a:t>nasal stops, the mouth cavity is </a:t>
            </a:r>
            <a:r>
              <a:rPr lang="en-US" sz="3600" dirty="0" smtClean="0"/>
              <a:t>closed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99478" y="1954696"/>
            <a:ext cx="7244522" cy="3046988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 smtClean="0"/>
              <a:t>Formants </a:t>
            </a:r>
            <a:r>
              <a:rPr lang="en-US" sz="3200" dirty="0"/>
              <a:t>are clusters of harmonics with relatively high </a:t>
            </a:r>
            <a:r>
              <a:rPr lang="en-US" sz="3200" dirty="0" smtClean="0"/>
              <a:t>intensities</a:t>
            </a:r>
            <a:r>
              <a:rPr lang="en-US" sz="3200" dirty="0"/>
              <a:t> </a:t>
            </a:r>
            <a:r>
              <a:rPr lang="en-US" sz="3200" dirty="0" smtClean="0"/>
              <a:t>and energy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 smtClean="0"/>
              <a:t>Helps in </a:t>
            </a:r>
            <a:r>
              <a:rPr lang="en-US" sz="3200" dirty="0"/>
              <a:t>distinguishing vowels (and other sounds</a:t>
            </a:r>
            <a:r>
              <a:rPr lang="en-US" sz="3200" dirty="0" smtClean="0"/>
              <a:t>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17851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60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14783" y="1629251"/>
            <a:ext cx="10193130" cy="2308324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Other characteristic properties of nasals include: (</a:t>
            </a:r>
            <a:r>
              <a:rPr lang="en-US" sz="3600" dirty="0" err="1"/>
              <a:t>i</a:t>
            </a:r>
            <a:r>
              <a:rPr lang="en-US" sz="3600" dirty="0"/>
              <a:t>) low F1 </a:t>
            </a:r>
            <a:r>
              <a:rPr lang="en-US" sz="3600" dirty="0" smtClean="0"/>
              <a:t>(nasal </a:t>
            </a:r>
            <a:r>
              <a:rPr lang="en-US" sz="3600" dirty="0"/>
              <a:t>murmur</a:t>
            </a:r>
            <a:r>
              <a:rPr lang="en-US" sz="3600" dirty="0" smtClean="0"/>
              <a:t>) - </a:t>
            </a:r>
            <a:r>
              <a:rPr lang="en-US" sz="3600" dirty="0"/>
              <a:t>250-300 </a:t>
            </a:r>
            <a:r>
              <a:rPr lang="en-US" sz="3600" dirty="0" smtClean="0"/>
              <a:t>Hz</a:t>
            </a:r>
          </a:p>
          <a:p>
            <a:r>
              <a:rPr lang="en-US" sz="3600" dirty="0" smtClean="0"/>
              <a:t>(</a:t>
            </a:r>
            <a:r>
              <a:rPr lang="en-US" sz="3600" dirty="0"/>
              <a:t>ii) </a:t>
            </a:r>
            <a:r>
              <a:rPr lang="en-US" sz="3600" dirty="0" smtClean="0"/>
              <a:t>weaker </a:t>
            </a:r>
            <a:r>
              <a:rPr lang="en-US" sz="3600" dirty="0"/>
              <a:t>than in vowel sounds, i.e. the peaks are lower in amplitude </a:t>
            </a:r>
          </a:p>
        </p:txBody>
      </p:sp>
    </p:spTree>
    <p:extLst>
      <p:ext uri="{BB962C8B-B14F-4D97-AF65-F5344CB8AC3E}">
        <p14:creationId xmlns:p14="http://schemas.microsoft.com/office/powerpoint/2010/main" val="2763586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61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59566" y="1706556"/>
            <a:ext cx="10292521" cy="1200329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The release burst is very brief transient noise which has a flat spectrum. </a:t>
            </a:r>
          </a:p>
        </p:txBody>
      </p:sp>
    </p:spTree>
    <p:extLst>
      <p:ext uri="{BB962C8B-B14F-4D97-AF65-F5344CB8AC3E}">
        <p14:creationId xmlns:p14="http://schemas.microsoft.com/office/powerpoint/2010/main" val="2926375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62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54696" y="1712532"/>
            <a:ext cx="8790608" cy="2862322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 smtClean="0"/>
              <a:t>strength hierarchy of </a:t>
            </a:r>
            <a:r>
              <a:rPr lang="en-US" sz="3600" dirty="0" err="1" smtClean="0"/>
              <a:t>burts</a:t>
            </a:r>
            <a:r>
              <a:rPr lang="en-US" sz="3600" dirty="0" smtClean="0"/>
              <a:t>:</a:t>
            </a:r>
          </a:p>
          <a:p>
            <a:endParaRPr lang="en-US" sz="3600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voiceless </a:t>
            </a:r>
            <a:r>
              <a:rPr lang="en-US" sz="3600" dirty="0"/>
              <a:t>aspirated </a:t>
            </a:r>
            <a:endParaRPr lang="en-US" sz="3600" dirty="0" smtClean="0"/>
          </a:p>
          <a:p>
            <a:pPr marL="571500" indent="-571500">
              <a:buFont typeface="Wingdings" charset="0"/>
              <a:buChar char="Ø"/>
            </a:pPr>
            <a:r>
              <a:rPr lang="en-US" sz="3600" dirty="0" smtClean="0"/>
              <a:t>voiceless </a:t>
            </a:r>
            <a:r>
              <a:rPr lang="en-US" sz="3600" dirty="0" err="1" smtClean="0"/>
              <a:t>unaspirated</a:t>
            </a:r>
            <a:endParaRPr lang="en-US" sz="3600" dirty="0" smtClean="0"/>
          </a:p>
          <a:p>
            <a:pPr marL="571500" indent="-571500">
              <a:buFont typeface="Wingdings" charset="0"/>
              <a:buChar char="Ø"/>
            </a:pPr>
            <a:r>
              <a:rPr lang="en-US" sz="3600" dirty="0" smtClean="0"/>
              <a:t> voiced</a:t>
            </a:r>
            <a:r>
              <a:rPr lang="en-US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52628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63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98261" y="2150117"/>
            <a:ext cx="7664174" cy="2862322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burst </a:t>
            </a:r>
            <a:r>
              <a:rPr lang="en-US" sz="3600" dirty="0"/>
              <a:t>spectrum of voiceless stops has more energy than that of voiced stops</a:t>
            </a:r>
            <a:r>
              <a:rPr lang="en-US" sz="3600" dirty="0" smtClean="0"/>
              <a:t>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 </a:t>
            </a:r>
            <a:r>
              <a:rPr lang="en-US" sz="3600" dirty="0"/>
              <a:t>The source spectra for aspiration and frication are </a:t>
            </a:r>
            <a:r>
              <a:rPr lang="en-US" sz="3600" dirty="0" smtClean="0"/>
              <a:t>same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8703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47913" y="1314174"/>
            <a:ext cx="8547652" cy="3046988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200" dirty="0"/>
              <a:t>Spectrograms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 smtClean="0"/>
              <a:t>Narrow</a:t>
            </a:r>
            <a:r>
              <a:rPr lang="en-US" sz="3200" dirty="0"/>
              <a:t>-band vs. wide-band spectrograms: Narrow-band are the ones where you </a:t>
            </a:r>
            <a:r>
              <a:rPr lang="en-US" sz="3200" dirty="0" smtClean="0"/>
              <a:t>can best </a:t>
            </a:r>
            <a:r>
              <a:rPr lang="en-US" sz="3200" dirty="0"/>
              <a:t>see harmonics and pitch; </a:t>
            </a:r>
            <a:endParaRPr lang="en-US" sz="3200" dirty="0" smtClean="0"/>
          </a:p>
          <a:p>
            <a:pPr marL="457200" indent="-457200">
              <a:buFont typeface="Wingdings" charset="2"/>
              <a:buChar char="Ø"/>
            </a:pPr>
            <a:r>
              <a:rPr lang="en-US" sz="3200" dirty="0" smtClean="0"/>
              <a:t>wide</a:t>
            </a:r>
            <a:r>
              <a:rPr lang="en-US" sz="3200" dirty="0"/>
              <a:t>-band are the ones where you can best see </a:t>
            </a:r>
            <a:r>
              <a:rPr lang="en-US" sz="3200" dirty="0" smtClean="0"/>
              <a:t>formants and </a:t>
            </a:r>
            <a:r>
              <a:rPr lang="en-US" sz="3200" dirty="0"/>
              <a:t>time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034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58348" y="1591054"/>
            <a:ext cx="9950174" cy="3970318"/>
          </a:xfrm>
          <a:prstGeom prst="rect">
            <a:avLst/>
          </a:prstGeom>
          <a:solidFill>
            <a:srgbClr val="25CCF9"/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 In a wide-band </a:t>
            </a:r>
            <a:r>
              <a:rPr lang="en-US" sz="3600" dirty="0" smtClean="0"/>
              <a:t>spectrogram </a:t>
            </a:r>
            <a:r>
              <a:rPr lang="en-US" sz="3600" dirty="0"/>
              <a:t>individual harmonics are </a:t>
            </a:r>
            <a:r>
              <a:rPr lang="en-US" sz="3600" dirty="0" smtClean="0"/>
              <a:t>suppressed</a:t>
            </a:r>
          </a:p>
          <a:p>
            <a:r>
              <a:rPr lang="en-US" sz="3600" dirty="0" smtClean="0"/>
              <a:t>it </a:t>
            </a:r>
            <a:r>
              <a:rPr lang="en-US" sz="3600" dirty="0"/>
              <a:t>is possible to see individual voicing pulses as vertical striations. </a:t>
            </a:r>
            <a:endParaRPr lang="en-US" sz="3600" dirty="0" smtClean="0"/>
          </a:p>
          <a:p>
            <a:r>
              <a:rPr lang="en-US" sz="3600" dirty="0" smtClean="0"/>
              <a:t>They </a:t>
            </a:r>
            <a:r>
              <a:rPr lang="en-US" sz="3600" dirty="0"/>
              <a:t>are most commonly used because in majority of cases we are not interested in the changes of harmonics.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8146" y="108855"/>
            <a:ext cx="6444343" cy="646331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4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19130" y="386522"/>
            <a:ext cx="6173485" cy="646331"/>
          </a:xfrm>
          <a:prstGeom prst="rect">
            <a:avLst/>
          </a:prstGeom>
          <a:solidFill>
            <a:srgbClr val="25CCF9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Three types of representation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645477" y="1303130"/>
            <a:ext cx="9906001" cy="5632312"/>
          </a:xfrm>
          <a:prstGeom prst="rect">
            <a:avLst/>
          </a:prstGeom>
          <a:solidFill>
            <a:srgbClr val="25CCF9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Spectrum</a:t>
            </a:r>
          </a:p>
          <a:p>
            <a:r>
              <a:rPr lang="en-US" sz="3600" dirty="0"/>
              <a:t>the amplitudes of the different harmonics</a:t>
            </a:r>
          </a:p>
          <a:p>
            <a:endParaRPr lang="en-US" sz="3600" dirty="0" smtClean="0"/>
          </a:p>
          <a:p>
            <a:r>
              <a:rPr lang="en-US" sz="3600" dirty="0" smtClean="0"/>
              <a:t>Wave Form</a:t>
            </a:r>
          </a:p>
          <a:p>
            <a:r>
              <a:rPr lang="en-US" sz="3600" dirty="0" smtClean="0"/>
              <a:t>How sound pressure varies over time</a:t>
            </a:r>
            <a:endParaRPr lang="en-US" sz="3600" dirty="0"/>
          </a:p>
          <a:p>
            <a:endParaRPr lang="en-US" sz="3600" dirty="0" smtClean="0"/>
          </a:p>
          <a:p>
            <a:r>
              <a:rPr lang="en-US" sz="3600" dirty="0" err="1" smtClean="0"/>
              <a:t>Specrogram</a:t>
            </a:r>
            <a:endParaRPr lang="en-US" sz="3600" dirty="0" smtClean="0"/>
          </a:p>
          <a:p>
            <a:r>
              <a:rPr lang="en-US" sz="3600" dirty="0"/>
              <a:t>A spectrogram is a visual representation of the spectrum of frequencies of a signal as it varies with time. </a:t>
            </a:r>
          </a:p>
        </p:txBody>
      </p:sp>
    </p:spTree>
    <p:extLst>
      <p:ext uri="{BB962C8B-B14F-4D97-AF65-F5344CB8AC3E}">
        <p14:creationId xmlns:p14="http://schemas.microsoft.com/office/powerpoint/2010/main" val="358214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16434</TotalTime>
  <Words>1488</Words>
  <Application>Microsoft Macintosh PowerPoint</Application>
  <PresentationFormat>Custom</PresentationFormat>
  <Paragraphs>298</Paragraphs>
  <Slides>63</Slides>
  <Notes>0</Notes>
  <HiddenSlides>0</HiddenSlides>
  <MMClips>19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Elemental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Shakuntala Mahanta</cp:lastModifiedBy>
  <cp:revision>340</cp:revision>
  <dcterms:created xsi:type="dcterms:W3CDTF">2020-09-12T12:57:23Z</dcterms:created>
  <dcterms:modified xsi:type="dcterms:W3CDTF">2021-09-13T05:26:12Z</dcterms:modified>
</cp:coreProperties>
</file>